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Титульный слайд. INFOBETA — экспедитор из Вильнюса, работает с 2008 года, специализация — Центральная Азия.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Контакты. Консультация по HS-коду, санкциям и сертификатам — бесплатная.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3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infobeta-hero-1600-480x56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4880" y="0"/>
            <a:ext cx="4389120" cy="5143500"/>
          </a:xfrm>
          <a:prstGeom prst="rect">
            <a:avLst/>
          </a:prstGeom>
        </p:spPr>
      </p:pic>
      <p:pic>
        <p:nvPicPr>
          <p:cNvPr id="3" name="Image 1" descr="img/logo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1828800" cy="457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0" y="1417320"/>
            <a:ext cx="4206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2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Грузоперевозки из Европы в Центральную Азию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57200" y="2971800"/>
            <a:ext cx="4114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3C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 — экспедиторская компания из Вильнюса. Организуем доставку вашего товара из любой точки Европы до склада в Ташкенте, Алматы или Душанбе: авто, авиа, ж/д, море, таможня, транзит T1 и сертификаты — под ключ, с одним контактным лицом.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57200" y="42062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Вильнюс, Литва  ·  с 2008 года  ·  Узбекистан · Казахстан · Таджикистан · Кыргызстан · Туркменистан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92608"/>
            <a:ext cx="109728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Кто мы и что делаем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2070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Экспедитор из Вильнюса. С 2008 года берём на себя весь маршрут в Центральную Азию</a:t>
            </a:r>
            <a:endParaRPr lang="en-US" sz="1350" dirty="0"/>
          </a:p>
        </p:txBody>
      </p:sp>
      <p:pic>
        <p:nvPicPr>
          <p:cNvPr id="5" name="Image 1" descr="img/gen-truck-1-330x250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91640"/>
            <a:ext cx="3017520" cy="22860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57200" y="169164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клиента должен быть один контактный человек, а не пятеро. Он знает маршрут, документы и сроки и сопровождает груз от забора до выгрузки. За ним стоит команда, координирующая круглосуточно.</a:t>
            </a:r>
            <a:endParaRPr lang="en-US" sz="1250" dirty="0"/>
          </a:p>
        </p:txBody>
      </p:sp>
      <p:sp>
        <p:nvSpPr>
          <p:cNvPr id="7" name="Shape 3"/>
          <p:cNvSpPr/>
          <p:nvPr/>
        </p:nvSpPr>
        <p:spPr>
          <a:xfrm>
            <a:off x="457200" y="2788920"/>
            <a:ext cx="2331720" cy="841248"/>
          </a:xfrm>
          <a:prstGeom prst="roundRect">
            <a:avLst>
              <a:gd name="adj" fmla="val 13043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21792" y="288036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C7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2008</a:t>
            </a:r>
            <a:endParaRPr lang="en-US" sz="2200" dirty="0"/>
          </a:p>
        </p:txBody>
      </p:sp>
      <p:sp>
        <p:nvSpPr>
          <p:cNvPr id="9" name="Text 5"/>
          <p:cNvSpPr txBox="1"/>
          <p:nvPr/>
        </p:nvSpPr>
        <p:spPr>
          <a:xfrm>
            <a:off x="621792" y="326440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год основания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2926080" y="2788920"/>
            <a:ext cx="2331720" cy="841248"/>
          </a:xfrm>
          <a:prstGeom prst="roundRect">
            <a:avLst>
              <a:gd name="adj" fmla="val 13043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3090672" y="288036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C7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150+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3090672" y="326440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контрактных перевозчиков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457200" y="3749040"/>
            <a:ext cx="2331720" cy="841248"/>
          </a:xfrm>
          <a:prstGeom prst="roundRect">
            <a:avLst>
              <a:gd name="adj" fmla="val 13043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621792" y="38404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C7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50+</a:t>
            </a:r>
            <a:endParaRPr lang="en-US" sz="2200" dirty="0"/>
          </a:p>
        </p:txBody>
      </p:sp>
      <p:sp>
        <p:nvSpPr>
          <p:cNvPr id="15" name="Text 11"/>
          <p:cNvSpPr txBox="1"/>
          <p:nvPr/>
        </p:nvSpPr>
        <p:spPr>
          <a:xfrm>
            <a:off x="621792" y="422452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обслуживаемых стран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2926080" y="3749040"/>
            <a:ext cx="2331720" cy="841248"/>
          </a:xfrm>
          <a:prstGeom prst="roundRect">
            <a:avLst>
              <a:gd name="adj" fmla="val 13043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3090672" y="38404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C7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10 000 м²</a:t>
            </a:r>
            <a:endParaRPr lang="en-US" sz="2200" dirty="0"/>
          </a:p>
        </p:txBody>
      </p:sp>
      <p:sp>
        <p:nvSpPr>
          <p:cNvPr id="18" name="Text 14"/>
          <p:cNvSpPr txBox="1"/>
          <p:nvPr/>
        </p:nvSpPr>
        <p:spPr>
          <a:xfrm>
            <a:off x="3090672" y="422452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складов в Литве, Латвии и Польше</a:t>
            </a:r>
            <a:endParaRPr lang="en-US" sz="1050" dirty="0"/>
          </a:p>
        </p:txBody>
      </p:sp>
      <p:sp>
        <p:nvSpPr>
          <p:cNvPr id="19" name="Text 15"/>
          <p:cNvSpPr txBox="1"/>
          <p:nvPr/>
        </p:nvSpPr>
        <p:spPr>
          <a:xfrm>
            <a:off x="5669280" y="41148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компания 2025 — Rekvizitai.lt</a:t>
            </a:r>
            <a:endParaRPr lang="en-US" sz="1050" dirty="0"/>
          </a:p>
        </p:txBody>
      </p:sp>
      <p:sp>
        <p:nvSpPr>
          <p:cNvPr id="20" name="Text 16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  ·  +370 665 16276  ·  info@infobeta.eu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92608"/>
            <a:ext cx="109728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виды перевозок — одной командой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2070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Выбираем вид транспорта по грузу, срокам и бюджету, а не по тому, что у нас есть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457200" y="1691640"/>
            <a:ext cx="2606040" cy="1298448"/>
          </a:xfrm>
          <a:prstGeom prst="roundRect">
            <a:avLst>
              <a:gd name="adj" fmla="val 8451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1874520"/>
            <a:ext cx="420624" cy="420624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36" y="1979676"/>
            <a:ext cx="210312" cy="21031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88720" y="184708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Сборные грузы (LTL)</a:t>
            </a:r>
            <a:endParaRPr lang="en-US" sz="125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23774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1 кг и 0,1 м³. Отправки со склада под Вильнюсом через день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3246120" y="1691640"/>
            <a:ext cx="2606040" cy="1298448"/>
          </a:xfrm>
          <a:prstGeom prst="roundRect">
            <a:avLst>
              <a:gd name="adj" fmla="val 8451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429000" y="1874520"/>
            <a:ext cx="420624" cy="420624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156" y="1979676"/>
            <a:ext cx="210312" cy="21031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977640" y="184708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Полные фуры (FTL)</a:t>
            </a:r>
            <a:endParaRPr lang="en-US" sz="1250" dirty="0"/>
          </a:p>
        </p:txBody>
      </p:sp>
      <p:sp>
        <p:nvSpPr>
          <p:cNvPr id="14" name="Text 9"/>
          <p:cNvSpPr txBox="1"/>
          <p:nvPr/>
        </p:nvSpPr>
        <p:spPr>
          <a:xfrm>
            <a:off x="3429000" y="23774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24 т и 120 м³. Загрузка в любой точке Европы за 24 часа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6035040" y="1691640"/>
            <a:ext cx="2606040" cy="1298448"/>
          </a:xfrm>
          <a:prstGeom prst="roundRect">
            <a:avLst>
              <a:gd name="adj" fmla="val 8451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6217920" y="1874520"/>
            <a:ext cx="420624" cy="420624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076" y="1979676"/>
            <a:ext cx="210312" cy="21031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766560" y="184708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Авиа</a:t>
            </a:r>
            <a:endParaRPr lang="en-US" sz="1250" dirty="0"/>
          </a:p>
        </p:txBody>
      </p:sp>
      <p:sp>
        <p:nvSpPr>
          <p:cNvPr id="19" name="Text 13"/>
          <p:cNvSpPr txBox="1"/>
          <p:nvPr/>
        </p:nvSpPr>
        <p:spPr>
          <a:xfrm>
            <a:off x="6217920" y="23774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1–3 дня. Запчасти, электроника, срочные и ценные грузы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457200" y="3154680"/>
            <a:ext cx="2606040" cy="1298448"/>
          </a:xfrm>
          <a:prstGeom prst="roundRect">
            <a:avLst>
              <a:gd name="adj" fmla="val 8451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640080" y="3337560"/>
            <a:ext cx="420624" cy="420624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6" y="3442716"/>
            <a:ext cx="210312" cy="21031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188720" y="33101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Железная дорога</a:t>
            </a:r>
            <a:endParaRPr lang="en-US" sz="1250" dirty="0"/>
          </a:p>
        </p:txBody>
      </p:sp>
      <p:sp>
        <p:nvSpPr>
          <p:cNvPr id="24" name="Text 17"/>
          <p:cNvSpPr txBox="1"/>
          <p:nvPr/>
        </p:nvSpPr>
        <p:spPr>
          <a:xfrm>
            <a:off x="640080" y="38404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Крытые вагоны, полувагоны, контейнеры 20′/40′/40HC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3246120" y="3154680"/>
            <a:ext cx="2606040" cy="1298448"/>
          </a:xfrm>
          <a:prstGeom prst="roundRect">
            <a:avLst>
              <a:gd name="adj" fmla="val 8451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3429000" y="3337560"/>
            <a:ext cx="420624" cy="420624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4156" y="3442716"/>
            <a:ext cx="210312" cy="210312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3977640" y="33101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 и консолидация</a:t>
            </a:r>
            <a:endParaRPr lang="en-US" sz="1250" dirty="0"/>
          </a:p>
        </p:txBody>
      </p:sp>
      <p:sp>
        <p:nvSpPr>
          <p:cNvPr id="29" name="Text 21"/>
          <p:cNvSpPr txBox="1"/>
          <p:nvPr/>
        </p:nvSpPr>
        <p:spPr>
          <a:xfrm>
            <a:off x="3429000" y="38404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~10 000 м² в Литве, Латвии, Польше. Переупаковка, маркировка</a:t>
            </a:r>
            <a:endParaRPr lang="en-US" sz="1050" dirty="0"/>
          </a:p>
        </p:txBody>
      </p:sp>
      <p:sp>
        <p:nvSpPr>
          <p:cNvPr id="30" name="Shape 22"/>
          <p:cNvSpPr/>
          <p:nvPr/>
        </p:nvSpPr>
        <p:spPr>
          <a:xfrm>
            <a:off x="6035040" y="3154680"/>
            <a:ext cx="2606040" cy="1298448"/>
          </a:xfrm>
          <a:prstGeom prst="roundRect">
            <a:avLst>
              <a:gd name="adj" fmla="val 8451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6217920" y="3337560"/>
            <a:ext cx="420624" cy="420624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3076" y="3442716"/>
            <a:ext cx="210312" cy="210312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6766560" y="331012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Таможня и сертификаты</a:t>
            </a:r>
            <a:endParaRPr lang="en-US" sz="1250" dirty="0"/>
          </a:p>
        </p:txBody>
      </p:sp>
      <p:sp>
        <p:nvSpPr>
          <p:cNvPr id="34" name="Text 25"/>
          <p:cNvSpPr txBox="1"/>
          <p:nvPr/>
        </p:nvSpPr>
        <p:spPr>
          <a:xfrm>
            <a:off x="6217920" y="384048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EX-A, T1, CMR/TIR, сертификаты происхождения, фито и вет</a:t>
            </a:r>
            <a:endParaRPr lang="en-US" sz="1050" dirty="0"/>
          </a:p>
        </p:txBody>
      </p:sp>
      <p:sp>
        <p:nvSpPr>
          <p:cNvPr id="35" name="Text 26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  ·  +370 665 16276  ·  info@infobeta.eu</a:t>
            </a:r>
            <a:endParaRPr lang="en-US" sz="900" dirty="0"/>
          </a:p>
        </p:txBody>
      </p:sp>
      <p:sp>
        <p:nvSpPr>
          <p:cNvPr id="36" name="Text 27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92608"/>
            <a:ext cx="109728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Мультимодальные перевозки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2070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Когда один вид транспорта не решает задачу, комбинируем — и берём стыковки на себя</a:t>
            </a:r>
            <a:endParaRPr lang="en-US" sz="1350" dirty="0"/>
          </a:p>
        </p:txBody>
      </p:sp>
      <p:pic>
        <p:nvPicPr>
          <p:cNvPr id="5" name="Image 1" descr="img/gen-multi-2-540x30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91640"/>
            <a:ext cx="4937760" cy="278892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5669280" y="1709928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801368"/>
            <a:ext cx="182880" cy="18288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6172200" y="169164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 + паром через Каспий</a:t>
            </a:r>
            <a:endParaRPr lang="en-US" sz="1150" dirty="0"/>
          </a:p>
        </p:txBody>
      </p:sp>
      <p:sp>
        <p:nvSpPr>
          <p:cNvPr id="9" name="Text 4"/>
          <p:cNvSpPr txBox="1"/>
          <p:nvPr/>
        </p:nvSpPr>
        <p:spPr>
          <a:xfrm>
            <a:off x="6172200" y="1965960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Турция — Грузия — Азербайджан — паром — Казахстан. Для товаров, которым закрыт транзит через Беларусь и Россию</a:t>
            </a:r>
            <a:endParaRPr lang="en-US" sz="850" dirty="0"/>
          </a:p>
        </p:txBody>
      </p:sp>
      <p:sp>
        <p:nvSpPr>
          <p:cNvPr id="10" name="Shape 5"/>
          <p:cNvSpPr/>
          <p:nvPr/>
        </p:nvSpPr>
        <p:spPr>
          <a:xfrm>
            <a:off x="5669280" y="2423160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0" y="2514600"/>
            <a:ext cx="182880" cy="18288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172200" y="2404872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Ж/д + авто</a:t>
            </a:r>
            <a:endParaRPr lang="en-US" sz="1150" dirty="0"/>
          </a:p>
        </p:txBody>
      </p:sp>
      <p:sp>
        <p:nvSpPr>
          <p:cNvPr id="13" name="Text 7"/>
          <p:cNvSpPr txBox="1"/>
          <p:nvPr/>
        </p:nvSpPr>
        <p:spPr>
          <a:xfrm>
            <a:off x="6172200" y="2679192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Вагон или контейнер до узловой станции, дальше — фура до двери. Для тяжёлых и объёмных партий свыше 24 т</a:t>
            </a:r>
            <a:endParaRPr lang="en-US" sz="850" dirty="0"/>
          </a:p>
        </p:txBody>
      </p:sp>
      <p:sp>
        <p:nvSpPr>
          <p:cNvPr id="14" name="Shape 8"/>
          <p:cNvSpPr/>
          <p:nvPr/>
        </p:nvSpPr>
        <p:spPr>
          <a:xfrm>
            <a:off x="5669280" y="3136392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3227832"/>
            <a:ext cx="182880" cy="18288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6172200" y="3118104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Авиа + авто</a:t>
            </a:r>
            <a:endParaRPr lang="en-US" sz="1150" dirty="0"/>
          </a:p>
        </p:txBody>
      </p:sp>
      <p:sp>
        <p:nvSpPr>
          <p:cNvPr id="17" name="Text 10"/>
          <p:cNvSpPr txBox="1"/>
          <p:nvPr/>
        </p:nvSpPr>
        <p:spPr>
          <a:xfrm>
            <a:off x="6172200" y="3392424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Срочная часть партии — самолётом за 1–3 дня, остальное — сборным грузом. Когда простой линии дороже транспорта</a:t>
            </a:r>
            <a:endParaRPr lang="en-US" sz="850" dirty="0"/>
          </a:p>
        </p:txBody>
      </p:sp>
      <p:sp>
        <p:nvSpPr>
          <p:cNvPr id="18" name="Shape 11"/>
          <p:cNvSpPr/>
          <p:nvPr/>
        </p:nvSpPr>
        <p:spPr>
          <a:xfrm>
            <a:off x="5669280" y="3849624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0720" y="3941064"/>
            <a:ext cx="182880" cy="182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6172200" y="3831336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Море + ж/д / авто</a:t>
            </a:r>
            <a:endParaRPr lang="en-US" sz="1150" dirty="0"/>
          </a:p>
        </p:txBody>
      </p:sp>
      <p:sp>
        <p:nvSpPr>
          <p:cNvPr id="21" name="Text 13"/>
          <p:cNvSpPr txBox="1"/>
          <p:nvPr/>
        </p:nvSpPr>
        <p:spPr>
          <a:xfrm>
            <a:off x="6172200" y="4105656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Контейнер из Китая, США или Вьетнама через порт Клайпеды с перегрузкой на нашем складе и доставкой дальше</a:t>
            </a:r>
            <a:endParaRPr lang="en-US" sz="850" dirty="0"/>
          </a:p>
        </p:txBody>
      </p:sp>
      <p:sp>
        <p:nvSpPr>
          <p:cNvPr id="22" name="Text 14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  ·  +370 665 16276  ·  info@infobeta.eu</a:t>
            </a:r>
            <a:endParaRPr lang="en-US" sz="900" dirty="0"/>
          </a:p>
        </p:txBody>
      </p:sp>
      <p:sp>
        <p:nvSpPr>
          <p:cNvPr id="23" name="Text 15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92608"/>
            <a:ext cx="109728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Ориентировочные цены и сроки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2070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Точный расчёт — в тот же рабочий день после получения данных о грузе</a:t>
            </a:r>
            <a:endParaRPr lang="en-US" sz="13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91640"/>
          <a:ext cx="51206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828800"/>
                <a:gridCol w="155448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Услуга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7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Цена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7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Срок в Центральную Азию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7FA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E131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Сборный груз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C7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200 € / паллета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C4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8–14 дней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E131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Полная фура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C7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180 € / тонна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C4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8–14 дней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E131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Авиа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C7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1 € / кг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C4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1–3 дня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E131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Железная дорога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C7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 запросу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C4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12–18 дней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E131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Склад в Вильнюсе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C7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 0,18 € / паллета / сутки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C4A5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1–3 суток бесплатно*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D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B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943600" y="1691640"/>
            <a:ext cx="2743200" cy="2331720"/>
          </a:xfrm>
          <a:prstGeom prst="roundRect">
            <a:avLst>
              <a:gd name="adj" fmla="val 4706"/>
            </a:avLst>
          </a:prstGeom>
          <a:solidFill>
            <a:srgbClr val="DBEDF8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6126480" y="182880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влияет на цену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126480" y="2194560"/>
            <a:ext cx="2423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Маршрут — через Беларусь, Латвию или Каспий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ADR, скоропорт, негабарит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Сертификаты (до 5 рабочих дней)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Сезон и очереди на границе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57200" y="411480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для постоянных клиентов. Погрузка в Европе — в течение 24 часов с момента готовности груза. Цены ориентировочные, 2026 г.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  ·  +370 665 16276  ·  info@infobeta.eu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92608"/>
            <a:ext cx="109728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маршрута — выбирает HS-код товара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2070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Какой путь открыт, решает не название товара, а его таможенный код</a:t>
            </a:r>
            <a:endParaRPr lang="en-US" sz="1350" dirty="0"/>
          </a:p>
        </p:txBody>
      </p:sp>
      <p:pic>
        <p:nvPicPr>
          <p:cNvPr id="5" name="Image 1" descr="img/infobeta-caspian-ferry-1200-310x17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691640"/>
            <a:ext cx="2834640" cy="16002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57200" y="1737360"/>
            <a:ext cx="384048" cy="384048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45720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05840" y="1691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Северный — через Беларусь и Россию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1005840" y="205740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8–14 дней. Самый короткий и дешёвый; закрыт для кодов из приложений регламентов ЕС 765/2006 и 833/2014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457200" y="2670048"/>
            <a:ext cx="384048" cy="384048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457200" y="26700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1005840" y="2624328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Латвию и Россию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1005840" y="2990088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+1–2 дня. Обходит Беларусь; для товаров, которым закрыта только Беларусь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57200" y="3602736"/>
            <a:ext cx="384048" cy="384048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57200" y="36027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1005840" y="3557016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Каспийский — Турция, Грузия, Азербайджан, паром, Казахстан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1005840" y="3922776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18–28 дней. Полностью вне Беларуси и России; единственный путь для санкционных товаров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5852160" y="3474720"/>
            <a:ext cx="2834640" cy="1051560"/>
          </a:xfrm>
          <a:prstGeom prst="roundRect">
            <a:avLst>
              <a:gd name="adj" fmla="val 10435"/>
            </a:avLst>
          </a:prstGeom>
          <a:solidFill>
            <a:srgbClr val="DBEDF8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5989320" y="3566160"/>
            <a:ext cx="2560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Склады в Литве, Латвии и Польше — консолидируем там, где это разумнее для вашего груза. Северное или южное направление выбираем по товару, сезону и очередям.</a:t>
            </a:r>
            <a:endParaRPr lang="en-US" sz="1000" dirty="0"/>
          </a:p>
        </p:txBody>
      </p:sp>
      <p:sp>
        <p:nvSpPr>
          <p:cNvPr id="20" name="Text 16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  ·  +370 665 16276  ·  info@infobeta.eu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92608"/>
            <a:ext cx="109728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Документы — наша часть работы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2070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Таможенное оформление и сертификаты готовим в Вильнюсе до выезда</a:t>
            </a:r>
            <a:endParaRPr lang="en-US" sz="1350" dirty="0"/>
          </a:p>
        </p:txBody>
      </p:sp>
      <p:pic>
        <p:nvPicPr>
          <p:cNvPr id="5" name="Image 1" descr="img/infobeta-customs-docs-1200-320x310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91640"/>
            <a:ext cx="2926080" cy="28346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3749040" y="1737360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480" y="1828800"/>
            <a:ext cx="182880" cy="18288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4206240" y="169164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EX-A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206240" y="1984248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экспортная декларация ЕС — основание для НДС 0 %</a:t>
            </a:r>
            <a:endParaRPr lang="en-US" sz="950" dirty="0"/>
          </a:p>
        </p:txBody>
      </p:sp>
      <p:sp>
        <p:nvSpPr>
          <p:cNvPr id="10" name="Shape 5"/>
          <p:cNvSpPr/>
          <p:nvPr/>
        </p:nvSpPr>
        <p:spPr>
          <a:xfrm>
            <a:off x="6263640" y="1737360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828800"/>
            <a:ext cx="182880" cy="18288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720840" y="169164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T1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720840" y="1984248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транзит под таможенным контролем до внешней границы ЕС</a:t>
            </a:r>
            <a:endParaRPr lang="en-US" sz="950" dirty="0"/>
          </a:p>
        </p:txBody>
      </p:sp>
      <p:sp>
        <p:nvSpPr>
          <p:cNvPr id="14" name="Shape 8"/>
          <p:cNvSpPr/>
          <p:nvPr/>
        </p:nvSpPr>
        <p:spPr>
          <a:xfrm>
            <a:off x="3749040" y="2697480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0480" y="2788920"/>
            <a:ext cx="182880" cy="18288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4206240" y="265176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CMR / TIR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4206240" y="2944368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накладная на каждый груз; книжка МДП — когда у перевозчика есть допуск</a:t>
            </a:r>
            <a:endParaRPr lang="en-US" sz="950" dirty="0"/>
          </a:p>
        </p:txBody>
      </p:sp>
      <p:sp>
        <p:nvSpPr>
          <p:cNvPr id="18" name="Shape 11"/>
          <p:cNvSpPr/>
          <p:nvPr/>
        </p:nvSpPr>
        <p:spPr>
          <a:xfrm>
            <a:off x="6263640" y="2697480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5080" y="2788920"/>
            <a:ext cx="182880" cy="18288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6720840" y="265176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Сертификат происхождения</a:t>
            </a:r>
            <a:endParaRPr lang="en-US" sz="1200" dirty="0"/>
          </a:p>
        </p:txBody>
      </p:sp>
      <p:sp>
        <p:nvSpPr>
          <p:cNvPr id="21" name="Text 13"/>
          <p:cNvSpPr txBox="1"/>
          <p:nvPr/>
        </p:nvSpPr>
        <p:spPr>
          <a:xfrm>
            <a:off x="6720840" y="2944368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через Вильнюсскую торгово-промышленную палату</a:t>
            </a:r>
            <a:endParaRPr lang="en-US" sz="950" dirty="0"/>
          </a:p>
        </p:txBody>
      </p:sp>
      <p:sp>
        <p:nvSpPr>
          <p:cNvPr id="22" name="Shape 14"/>
          <p:cNvSpPr/>
          <p:nvPr/>
        </p:nvSpPr>
        <p:spPr>
          <a:xfrm>
            <a:off x="3749040" y="3657600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0480" y="3749040"/>
            <a:ext cx="182880" cy="182880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4206240" y="361188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Фитосанитарный</a:t>
            </a:r>
            <a:endParaRPr lang="en-US" sz="1200" dirty="0"/>
          </a:p>
        </p:txBody>
      </p:sp>
      <p:sp>
        <p:nvSpPr>
          <p:cNvPr id="25" name="Text 16"/>
          <p:cNvSpPr txBox="1"/>
          <p:nvPr/>
        </p:nvSpPr>
        <p:spPr>
          <a:xfrm>
            <a:off x="4206240" y="3904488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Гос. служба растениеводства, VATIS — 5 рабочих дней; мы в реестре</a:t>
            </a:r>
            <a:endParaRPr lang="en-US" sz="950" dirty="0"/>
          </a:p>
        </p:txBody>
      </p:sp>
      <p:sp>
        <p:nvSpPr>
          <p:cNvPr id="26" name="Shape 17"/>
          <p:cNvSpPr/>
          <p:nvPr/>
        </p:nvSpPr>
        <p:spPr>
          <a:xfrm>
            <a:off x="6263640" y="3657600"/>
            <a:ext cx="365760" cy="365760"/>
          </a:xfrm>
          <a:prstGeom prst="ellipse">
            <a:avLst/>
          </a:prstGeom>
          <a:solidFill>
            <a:srgbClr val="3F9CC9"/>
          </a:solidFill>
          <a:ln w="12700">
            <a:solidFill>
              <a:srgbClr val="3F9CC9"/>
            </a:solidFill>
            <a:prstDash val="solid"/>
          </a:ln>
        </p:spPr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5080" y="3749040"/>
            <a:ext cx="182880" cy="182880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6720840" y="3611880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Ветеринарный</a:t>
            </a:r>
            <a:endParaRPr lang="en-US" sz="1200" dirty="0"/>
          </a:p>
        </p:txBody>
      </p:sp>
      <p:sp>
        <p:nvSpPr>
          <p:cNvPr id="29" name="Text 19"/>
          <p:cNvSpPr txBox="1"/>
          <p:nvPr/>
        </p:nvSpPr>
        <p:spPr>
          <a:xfrm>
            <a:off x="6720840" y="3904488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товаров животного происхождения; проверяем до принятия заказа</a:t>
            </a:r>
            <a:endParaRPr lang="en-US" sz="950" dirty="0"/>
          </a:p>
        </p:txBody>
      </p:sp>
      <p:sp>
        <p:nvSpPr>
          <p:cNvPr id="30" name="Text 20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  ·  +370 665 16276  ·  info@infobeta.eu</a:t>
            </a:r>
            <a:endParaRPr lang="en-US" sz="900" dirty="0"/>
          </a:p>
        </p:txBody>
      </p:sp>
      <p:sp>
        <p:nvSpPr>
          <p:cNvPr id="31" name="Text 21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92608"/>
            <a:ext cx="109728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Бесплатная проверка HS-кода — за 5 секунд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2070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Введите код товара и сразу узнайте, каким маршрутом он может ехать</a:t>
            </a:r>
            <a:endParaRPr lang="en-US" sz="1350" dirty="0"/>
          </a:p>
        </p:txBody>
      </p:sp>
      <p:pic>
        <p:nvPicPr>
          <p:cNvPr id="5" name="Image 1" descr="img/infobeta-hs-check-1200-390x255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91640"/>
            <a:ext cx="3566160" cy="233172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1719072"/>
            <a:ext cx="256032" cy="256032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4754880" y="16916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Запрет транзита через Беларусь и Россию — регламенты ЕС 765/2006 и 833/2014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2286000"/>
            <a:ext cx="256032" cy="256032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4754880" y="225856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Реестры ответных ограничений Беларуси и России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20" y="2852928"/>
            <a:ext cx="256032" cy="256032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4754880" y="282549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Нужен ли ветеринарный или фитосанитарный сертификат (решения ЕАЭС № 317 и 318)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120" y="3419856"/>
            <a:ext cx="256032" cy="256032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4754880" y="3392424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Открытый маршрут: через Беларусь, через Латвию или только Турция / авиа</a:t>
            </a:r>
            <a:endParaRPr lang="en-US" sz="1050" dirty="0"/>
          </a:p>
        </p:txBody>
      </p:sp>
      <p:pic>
        <p:nvPicPr>
          <p:cNvPr id="14" name="Image 6" descr="img/qr-hs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6680" y="1691640"/>
            <a:ext cx="960120" cy="960120"/>
          </a:xfrm>
          <a:prstGeom prst="rect">
            <a:avLst/>
          </a:prstGeom>
        </p:spPr>
      </p:pic>
      <p:sp>
        <p:nvSpPr>
          <p:cNvPr id="15" name="Text 6"/>
          <p:cNvSpPr txBox="1"/>
          <p:nvPr/>
        </p:nvSpPr>
        <p:spPr>
          <a:xfrm>
            <a:off x="7498080" y="26974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infobeta.eu/hs-proverka</a:t>
            </a:r>
            <a:endParaRPr lang="en-US" sz="850" dirty="0"/>
          </a:p>
        </p:txBody>
      </p:sp>
      <p:sp>
        <p:nvSpPr>
          <p:cNvPr id="16" name="Shape 7"/>
          <p:cNvSpPr/>
          <p:nvPr/>
        </p:nvSpPr>
        <p:spPr>
          <a:xfrm>
            <a:off x="457200" y="416052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DBEDF8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7" name="Text 8"/>
          <p:cNvSpPr txBox="1"/>
          <p:nvPr/>
        </p:nvSpPr>
        <p:spPr>
          <a:xfrm>
            <a:off x="640080" y="416052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Более 1 200 позиций HS · русский, английский, литовский · без регистрации · обновляется после каждого пакета санкций ЕС</a:t>
            </a:r>
            <a:endParaRPr lang="en-US" sz="1050" dirty="0"/>
          </a:p>
        </p:txBody>
      </p:sp>
      <p:sp>
        <p:nvSpPr>
          <p:cNvPr id="18" name="Text 9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  ·  +370 665 16276  ·  info@infobeta.eu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92608"/>
            <a:ext cx="1097280" cy="2743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65836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Что говорят клиенты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20700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Отзывы с infobeta.eu и Google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457200" y="1691640"/>
            <a:ext cx="2606040" cy="1261872"/>
          </a:xfrm>
          <a:prstGeom prst="roundRect">
            <a:avLst>
              <a:gd name="adj" fmla="val 8696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40080" y="180136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C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039112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«Груз из Европы забрали в день размещения заказа — спасибо за оперативность!»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63347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Нозим  ·  Ташкент, Узбекистан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3246120" y="1691640"/>
            <a:ext cx="2606040" cy="1261872"/>
          </a:xfrm>
          <a:prstGeom prst="roundRect">
            <a:avLst>
              <a:gd name="adj" fmla="val 8696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429000" y="180136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C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3429000" y="2039112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«Спасибо за качество, очередной вагон прибыл без брака.»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3429000" y="263347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  ·  Алматы, Казахстан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6035040" y="1691640"/>
            <a:ext cx="2606040" cy="1261872"/>
          </a:xfrm>
          <a:prstGeom prst="roundRect">
            <a:avLst>
              <a:gd name="adj" fmla="val 8696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217920" y="180136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C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000" dirty="0"/>
          </a:p>
        </p:txBody>
      </p:sp>
      <p:sp>
        <p:nvSpPr>
          <p:cNvPr id="15" name="Text 12"/>
          <p:cNvSpPr txBox="1"/>
          <p:nvPr/>
        </p:nvSpPr>
        <p:spPr>
          <a:xfrm>
            <a:off x="6217920" y="2039112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«Ребята работают очень профессионально, всегда на связи, все вопросы решаются быстро.»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6217920" y="263347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Гульмира  ·  Ташкент, Узбекистан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457200" y="3108960"/>
            <a:ext cx="2606040" cy="1261872"/>
          </a:xfrm>
          <a:prstGeom prst="roundRect">
            <a:avLst>
              <a:gd name="adj" fmla="val 8696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40080" y="321868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C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000" dirty="0"/>
          </a:p>
        </p:txBody>
      </p:sp>
      <p:sp>
        <p:nvSpPr>
          <p:cNvPr id="19" name="Text 16"/>
          <p:cNvSpPr txBox="1"/>
          <p:nvPr/>
        </p:nvSpPr>
        <p:spPr>
          <a:xfrm>
            <a:off x="640080" y="3456432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«Работы по переупаковке груза проведены чётко по инструкции — отдельная благодарность складу!»</a:t>
            </a:r>
            <a:endParaRPr lang="en-US" sz="1000" dirty="0"/>
          </a:p>
        </p:txBody>
      </p:sp>
      <p:sp>
        <p:nvSpPr>
          <p:cNvPr id="20" name="Text 17"/>
          <p:cNvSpPr txBox="1"/>
          <p:nvPr/>
        </p:nvSpPr>
        <p:spPr>
          <a:xfrm>
            <a:off x="640080" y="405079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Руслан  ·  Астана, Казахстан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3246120" y="3108960"/>
            <a:ext cx="2606040" cy="1261872"/>
          </a:xfrm>
          <a:prstGeom prst="roundRect">
            <a:avLst>
              <a:gd name="adj" fmla="val 8696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429000" y="321868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C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000" dirty="0"/>
          </a:p>
        </p:txBody>
      </p:sp>
      <p:sp>
        <p:nvSpPr>
          <p:cNvPr id="23" name="Text 20"/>
          <p:cNvSpPr txBox="1"/>
          <p:nvPr/>
        </p:nvSpPr>
        <p:spPr>
          <a:xfrm>
            <a:off x="3429000" y="3456432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 вашей компанией экономятся не только деньги, но и время — а это самое дорогое!»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3429000" y="405079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Рафик  ·  Фергана, Узбекистан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6035040" y="3108960"/>
            <a:ext cx="2606040" cy="1261872"/>
          </a:xfrm>
          <a:prstGeom prst="roundRect">
            <a:avLst>
              <a:gd name="adj" fmla="val 8696"/>
            </a:avLst>
          </a:prstGeom>
          <a:solidFill>
            <a:srgbClr val="EAF4FB"/>
          </a:solidFill>
          <a:ln w="12700">
            <a:solidFill>
              <a:srgbClr val="BCDCEF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6217920" y="3218688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2C7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000" dirty="0"/>
          </a:p>
        </p:txBody>
      </p:sp>
      <p:sp>
        <p:nvSpPr>
          <p:cNvPr id="27" name="Text 24"/>
          <p:cNvSpPr txBox="1"/>
          <p:nvPr/>
        </p:nvSpPr>
        <p:spPr>
          <a:xfrm>
            <a:off x="6217920" y="3456432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3C4A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«Работать комфортно: минимум нервов — максимум результата.»</a:t>
            </a:r>
            <a:endParaRPr lang="en-US" sz="1000" dirty="0"/>
          </a:p>
        </p:txBody>
      </p:sp>
      <p:sp>
        <p:nvSpPr>
          <p:cNvPr id="28" name="Text 25"/>
          <p:cNvSpPr txBox="1"/>
          <p:nvPr/>
        </p:nvSpPr>
        <p:spPr>
          <a:xfrm>
            <a:off x="6217920" y="405079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E1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Михал  ·  Варшава, Польша</a:t>
            </a:r>
            <a:endParaRPr lang="en-US" sz="950" dirty="0"/>
          </a:p>
        </p:txBody>
      </p:sp>
      <p:sp>
        <p:nvSpPr>
          <p:cNvPr id="29" name="Text 26"/>
          <p:cNvSpPr txBox="1"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  ·  +370 665 16276  ·  info@infobeta.eu</a:t>
            </a:r>
            <a:endParaRPr lang="en-US" sz="900" dirty="0"/>
          </a:p>
        </p:txBody>
      </p:sp>
      <p:sp>
        <p:nvSpPr>
          <p:cNvPr id="30" name="Text 27"/>
          <p:cNvSpPr txBox="1"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3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infobeta-ltl-freight-1200-430x56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931920" cy="5143500"/>
          </a:xfrm>
          <a:prstGeom prst="rect">
            <a:avLst/>
          </a:prstGeom>
        </p:spPr>
      </p:pic>
      <p:pic>
        <p:nvPicPr>
          <p:cNvPr id="3" name="Image 1" descr="img/logo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457200"/>
            <a:ext cx="1463040" cy="3657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9120" y="105156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Пришлите данные груза — цену и срок получите в тот же рабочий день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389120" y="205740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C3C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 загрузки и дата готовности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C3C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количество паллет или габариты и вес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C3C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наименование товара и HS-код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C3CC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город назначения</a:t>
            </a:r>
            <a:endParaRPr lang="en-US" sz="11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3236976"/>
            <a:ext cx="219456" cy="219456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4709160" y="320040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2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+370 665 16276  —  WhatsApp / Telegram / звонок</a:t>
            </a:r>
            <a:endParaRPr lang="en-US" sz="11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3566160"/>
            <a:ext cx="219456" cy="219456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4709160" y="3529584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2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info@infobeta.eu</a:t>
            </a:r>
            <a:endParaRPr lang="en-US" sz="11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120" y="3895344"/>
            <a:ext cx="219456" cy="219456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4709160" y="3858768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2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infobeta.eu  ·  RU / EN / LT</a:t>
            </a:r>
            <a:endParaRPr lang="en-US" sz="110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120" y="4224528"/>
            <a:ext cx="219456" cy="219456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4709160" y="4187952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2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UAB „Infobeta“ · Panerių g. 51, LT-03202 Vilnius, Lithuania</a:t>
            </a:r>
            <a:endParaRPr lang="en-US" sz="110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9120" y="4553712"/>
            <a:ext cx="219456" cy="219456"/>
          </a:xfrm>
          <a:prstGeom prst="rect">
            <a:avLst/>
          </a:prstGeom>
        </p:spPr>
      </p:pic>
      <p:sp>
        <p:nvSpPr>
          <p:cNvPr id="15" name="Text 6"/>
          <p:cNvSpPr txBox="1"/>
          <p:nvPr/>
        </p:nvSpPr>
        <p:spPr>
          <a:xfrm>
            <a:off x="4709160" y="451713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2F5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Пн–пт 8:00–17:00 по вильнюсскому времени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UAB Infobeta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INFOBETA — грузоперевозки из Европы в Центральную Азию</dc:title>
  <dc:subject>PptxGenJS Presentation</dc:subject>
  <dc:creator>INFOBETA</dc:creator>
  <cp:lastModifiedBy>INFOBETA</cp:lastModifiedBy>
  <cp:revision>1</cp:revision>
  <dcterms:created xsi:type="dcterms:W3CDTF">2026-09-14T08:32:42Z</dcterms:created>
  <dcterms:modified xsi:type="dcterms:W3CDTF">2026-09-14T08:32:42Z</dcterms:modified>
</cp:coreProperties>
</file>